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6"/>
  </p:notesMasterIdLst>
  <p:sldIdLst>
    <p:sldId id="256" r:id="rId2"/>
    <p:sldId id="257" r:id="rId3"/>
    <p:sldId id="258" r:id="rId4"/>
    <p:sldId id="259" r:id="rId5"/>
  </p:sldIdLst>
  <p:sldSz cx="18288000" cy="10287000"/>
  <p:notesSz cx="6858000" cy="9144000"/>
  <p:embeddedFontLst>
    <p:embeddedFont>
      <p:font typeface="Arimo" panose="020B0604020202020204" charset="0"/>
      <p:regular r:id="rId7"/>
      <p:bold r:id="rId8"/>
      <p:italic r:id="rId9"/>
      <p:boldItalic r:id="rId10"/>
    </p:embeddedFont>
    <p:embeddedFont>
      <p:font typeface="Calibri" panose="020F0502020204030204" pitchFamily="34" charset="0"/>
      <p:regular r:id="rId11"/>
      <p:bold r:id="rId12"/>
      <p:italic r:id="rId13"/>
      <p:boldItalic r:id="rId14"/>
    </p:embeddedFont>
    <p:embeddedFont>
      <p:font typeface="Roboto" panose="02000000000000000000" pitchFamily="2" charset="0"/>
      <p:regular r:id="rId15"/>
      <p:bold r:id="rId16"/>
      <p:italic r:id="rId17"/>
      <p:boldItalic r:id="rId18"/>
    </p:embeddedFont>
    <p:embeddedFont>
      <p:font typeface="Roboto Condensed" panose="020000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gFbZeUnqv2P9Jssgzo4LzIIYrHw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280" autoAdjust="0"/>
  </p:normalViewPr>
  <p:slideViewPr>
    <p:cSldViewPr snapToGrid="0">
      <p:cViewPr varScale="1">
        <p:scale>
          <a:sx n="49" d="100"/>
          <a:sy n="49" d="100"/>
        </p:scale>
        <p:origin x="970" y="6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5.fntdata"/><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9.fntdata"/><Relationship Id="rId23" Type="http://customschemas.google.com/relationships/presentationmetadata" Target="metadata"/><Relationship Id="rId10" Type="http://schemas.openxmlformats.org/officeDocument/2006/relationships/font" Target="fonts/font4.fntdata"/><Relationship Id="rId19"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tableStyles" Target="tableStyles.xml"/></Relationships>
</file>

<file path=ppt/media/image1.png>
</file>

<file path=ppt/media/image2.png>
</file>

<file path=ppt/media/image3.jpg>
</file>

<file path=ppt/media/image4.jpg>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02400"/>
            <a:ext cx="3962400" cy="341313"/>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180013" y="6502400"/>
            <a:ext cx="3962400" cy="341313"/>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6" name="Google Shape;86;p1: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2:notes"/>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Prakriti: </a:t>
            </a:r>
            <a:r>
              <a:rPr lang="en-IN" b="0" i="0" dirty="0">
                <a:solidFill>
                  <a:srgbClr val="374151"/>
                </a:solidFill>
                <a:effectLst/>
                <a:latin typeface="Times New Roman" panose="02020603050405020304" pitchFamily="18" charset="0"/>
                <a:cs typeface="Times New Roman" panose="02020603050405020304" pitchFamily="18" charset="0"/>
              </a:rPr>
              <a:t>The inverted pendulum-cart system will be </a:t>
            </a:r>
            <a:r>
              <a:rPr lang="en-IN" b="0" i="0" dirty="0" err="1">
                <a:solidFill>
                  <a:srgbClr val="374151"/>
                </a:solidFill>
                <a:effectLst/>
                <a:latin typeface="Times New Roman" panose="02020603050405020304" pitchFamily="18" charset="0"/>
                <a:cs typeface="Times New Roman" panose="02020603050405020304" pitchFamily="18" charset="0"/>
              </a:rPr>
              <a:t>modeled</a:t>
            </a:r>
            <a:r>
              <a:rPr lang="en-IN" b="0" i="0" dirty="0">
                <a:solidFill>
                  <a:srgbClr val="374151"/>
                </a:solidFill>
                <a:effectLst/>
                <a:latin typeface="Times New Roman" panose="02020603050405020304" pitchFamily="18" charset="0"/>
                <a:cs typeface="Times New Roman" panose="02020603050405020304" pitchFamily="18" charset="0"/>
              </a:rPr>
              <a:t> as a nonlinear system of equations, considering the force and torque acting on it. The nonlinear system will then be transformed into a standard state-space form for numerical simulations. Two PID controllers, one for the angle and one for the cart, will be used to control the system and stabilize the pendulum in the upright position and control the cart at the desired position. </a:t>
            </a:r>
            <a:r>
              <a:rPr lang="en-IN" b="0" i="0">
                <a:solidFill>
                  <a:srgbClr val="374151"/>
                </a:solidFill>
                <a:effectLst/>
                <a:latin typeface="Times New Roman" panose="02020603050405020304" pitchFamily="18" charset="0"/>
                <a:cs typeface="Times New Roman" panose="02020603050405020304" pitchFamily="18" charset="0"/>
              </a:rPr>
              <a:t>The control decisions will be made optimally using the linear quadratic regulator optimal control technique, which takes into account both the states of the system and the control input.</a:t>
            </a:r>
            <a:endParaRPr lang="en-IN">
              <a:latin typeface="Times New Roman" panose="02020603050405020304" pitchFamily="18" charset="0"/>
              <a:cs typeface="Times New Roman" panose="02020603050405020304" pitchFamily="18" charset="0"/>
            </a:endParaRPr>
          </a:p>
          <a:p>
            <a:pPr marL="0" lvl="0" indent="0" algn="l" rtl="0">
              <a:lnSpc>
                <a:spcPct val="100000"/>
              </a:lnSpc>
              <a:spcBef>
                <a:spcPts val="0"/>
              </a:spcBef>
              <a:spcAft>
                <a:spcPts val="0"/>
              </a:spcAft>
              <a:buSzPts val="1400"/>
              <a:buNone/>
            </a:pPr>
            <a:endParaRPr/>
          </a:p>
        </p:txBody>
      </p:sp>
      <p:sp>
        <p:nvSpPr>
          <p:cNvPr id="97" name="Google Shape;97;p2: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latin typeface="Times New Roman" panose="02020603050405020304" pitchFamily="18" charset="0"/>
              <a:cs typeface="Times New Roman" panose="02020603050405020304" pitchFamily="18" charset="0"/>
            </a:endParaRPr>
          </a:p>
        </p:txBody>
      </p:sp>
      <p:sp>
        <p:nvSpPr>
          <p:cNvPr id="105" name="Google Shape;105;p4: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13:notes"/>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 name="Google Shape;113;p13:notes"/>
          <p:cNvSpPr>
            <a:spLocks noGrp="1" noRot="1" noChangeAspect="1"/>
          </p:cNvSpPr>
          <p:nvPr>
            <p:ph type="sldImg" idx="2"/>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6"/>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5" name="Google Shape;75;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7"/>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7"/>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1" name="Google Shape;81;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18"/>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8"/>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22" name="Google Shape;22;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9"/>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8" name="Google Shape;28;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20"/>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20"/>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4" name="Google Shape;34;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2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1"/>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0" name="Google Shape;40;p21"/>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1" name="Google Shape;41;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2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2"/>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7" name="Google Shape;47;p22"/>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8" name="Google Shape;48;p22"/>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9" name="Google Shape;49;p22"/>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50" name="Google Shape;50;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2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4"/>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4"/>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61" name="Google Shape;61;p24"/>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2" name="Google Shape;62;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5"/>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5"/>
          <p:cNvSpPr>
            <a:spLocks noGrp="1"/>
          </p:cNvSpPr>
          <p:nvPr>
            <p:ph type="pic" idx="2"/>
          </p:nvPr>
        </p:nvSpPr>
        <p:spPr>
          <a:xfrm>
            <a:off x="1792288" y="612775"/>
            <a:ext cx="5486400" cy="4114800"/>
          </a:xfrm>
          <a:prstGeom prst="rect">
            <a:avLst/>
          </a:prstGeom>
          <a:noFill/>
          <a:ln>
            <a:noFill/>
          </a:ln>
        </p:spPr>
      </p:sp>
      <p:sp>
        <p:nvSpPr>
          <p:cNvPr id="68" name="Google Shape;68;p25"/>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9" name="Google Shape;69;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jp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3.m4a"/><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notesSlide" Target="../notesSlides/notesSlide2.xml"/><Relationship Id="rId5" Type="http://schemas.openxmlformats.org/officeDocument/2006/relationships/slideLayout" Target="../slideLayouts/slideLayout1.xml"/><Relationship Id="rId4" Type="http://schemas.openxmlformats.org/officeDocument/2006/relationships/audio" Target="../media/media3.m4a"/><Relationship Id="rId9"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jp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jp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9" name="Google Shape;89;p1"/>
          <p:cNvPicPr preferRelativeResize="0"/>
          <p:nvPr/>
        </p:nvPicPr>
        <p:blipFill rotWithShape="1">
          <a:blip r:embed="rId5">
            <a:alphaModFix amt="90000"/>
          </a:blip>
          <a:srcRect/>
          <a:stretch/>
        </p:blipFill>
        <p:spPr>
          <a:xfrm>
            <a:off x="0" y="9012281"/>
            <a:ext cx="2266167" cy="1274719"/>
          </a:xfrm>
          <a:prstGeom prst="rect">
            <a:avLst/>
          </a:prstGeom>
          <a:noFill/>
          <a:ln>
            <a:noFill/>
          </a:ln>
        </p:spPr>
      </p:pic>
      <p:pic>
        <p:nvPicPr>
          <p:cNvPr id="2" name="Slide 1a">
            <a:hlinkClick r:id="" action="ppaction://media"/>
            <a:extLst>
              <a:ext uri="{FF2B5EF4-FFF2-40B4-BE49-F238E27FC236}">
                <a16:creationId xmlns:a16="http://schemas.microsoft.com/office/drawing/2014/main" id="{53118421-36FC-0752-E51E-E52D466E8D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14034" y="188001"/>
            <a:ext cx="609600" cy="609600"/>
          </a:xfrm>
          <a:prstGeom prst="rect">
            <a:avLst/>
          </a:prstGeom>
        </p:spPr>
      </p:pic>
      <p:pic>
        <p:nvPicPr>
          <p:cNvPr id="88" name="Google Shape;88;p1"/>
          <p:cNvPicPr preferRelativeResize="0"/>
          <p:nvPr/>
        </p:nvPicPr>
        <p:blipFill rotWithShape="1">
          <a:blip r:embed="rId7">
            <a:alphaModFix/>
          </a:blip>
          <a:srcRect l="5054" t="5429" r="6001" b="5429"/>
          <a:stretch/>
        </p:blipFill>
        <p:spPr>
          <a:xfrm>
            <a:off x="0" y="0"/>
            <a:ext cx="18288000" cy="10287000"/>
          </a:xfrm>
          <a:prstGeom prst="rect">
            <a:avLst/>
          </a:prstGeom>
          <a:noFill/>
          <a:ln>
            <a:noFill/>
          </a:ln>
        </p:spPr>
      </p:pic>
      <p:sp>
        <p:nvSpPr>
          <p:cNvPr id="90" name="Google Shape;90;p1"/>
          <p:cNvSpPr txBox="1"/>
          <p:nvPr/>
        </p:nvSpPr>
        <p:spPr>
          <a:xfrm>
            <a:off x="7868175" y="7323699"/>
            <a:ext cx="8862900" cy="2677656"/>
          </a:xfrm>
          <a:prstGeom prst="rect">
            <a:avLst/>
          </a:prstGeom>
          <a:noFill/>
          <a:ln>
            <a:noFill/>
          </a:ln>
        </p:spPr>
        <p:txBody>
          <a:bodyPr spcFirstLastPara="1" wrap="square" lIns="0" tIns="0" rIns="0" bIns="0" anchor="t" anchorCtr="0">
            <a:spAutoFit/>
          </a:bodyPr>
          <a:lstStyle/>
          <a:p>
            <a:pPr marL="0" marR="0" lvl="0" indent="0" algn="ctr" rtl="0">
              <a:lnSpc>
                <a:spcPct val="145000"/>
              </a:lnSpc>
              <a:spcBef>
                <a:spcPts val="0"/>
              </a:spcBef>
              <a:spcAft>
                <a:spcPts val="0"/>
              </a:spcAft>
              <a:buClr>
                <a:srgbClr val="000000"/>
              </a:buClr>
              <a:buSzPts val="3000"/>
              <a:buFont typeface="Arial"/>
              <a:buNone/>
            </a:pPr>
            <a:r>
              <a:rPr lang="en-US" sz="3000" b="0" i="0" u="none" strike="noStrike" cap="none">
                <a:solidFill>
                  <a:srgbClr val="F2FAFF"/>
                </a:solidFill>
                <a:latin typeface="Roboto"/>
                <a:ea typeface="Roboto"/>
                <a:cs typeface="Roboto"/>
                <a:sym typeface="Roboto"/>
              </a:rPr>
              <a:t> Team 12</a:t>
            </a:r>
            <a:endParaRPr sz="1400" b="0" i="0" u="none" strike="noStrike" cap="none">
              <a:solidFill>
                <a:srgbClr val="000000"/>
              </a:solidFill>
              <a:latin typeface="Arial"/>
              <a:ea typeface="Arial"/>
              <a:cs typeface="Arial"/>
              <a:sym typeface="Arial"/>
            </a:endParaRPr>
          </a:p>
          <a:p>
            <a:pPr marL="0" marR="0" lvl="0" indent="0" algn="r" rtl="0">
              <a:lnSpc>
                <a:spcPct val="145000"/>
              </a:lnSpc>
              <a:spcBef>
                <a:spcPts val="0"/>
              </a:spcBef>
              <a:spcAft>
                <a:spcPts val="0"/>
              </a:spcAft>
              <a:buClr>
                <a:srgbClr val="000000"/>
              </a:buClr>
              <a:buSzPts val="3000"/>
              <a:buFont typeface="Arial"/>
              <a:buNone/>
            </a:pPr>
            <a:r>
              <a:rPr lang="en-US" sz="3000" b="0" i="0" u="none" strike="noStrike" cap="none" dirty="0">
                <a:solidFill>
                  <a:srgbClr val="F2FAFF"/>
                </a:solidFill>
                <a:latin typeface="Roboto"/>
                <a:ea typeface="Roboto"/>
                <a:cs typeface="Roboto"/>
                <a:sym typeface="Roboto"/>
              </a:rPr>
              <a:t>Aniruddha Anand Damle        </a:t>
            </a:r>
            <a:r>
              <a:rPr lang="en-US" sz="3000" dirty="0">
                <a:solidFill>
                  <a:srgbClr val="F2FAFF"/>
                </a:solidFill>
                <a:latin typeface="Roboto"/>
                <a:ea typeface="Roboto"/>
                <a:cs typeface="Roboto"/>
                <a:sym typeface="Roboto"/>
              </a:rPr>
              <a:t>1222585013</a:t>
            </a:r>
            <a:endParaRPr sz="1400" b="0" i="0" u="none" strike="noStrike" cap="none" dirty="0">
              <a:solidFill>
                <a:srgbClr val="000000"/>
              </a:solidFill>
              <a:latin typeface="Arial"/>
              <a:ea typeface="Arial"/>
              <a:cs typeface="Arial"/>
              <a:sym typeface="Arial"/>
            </a:endParaRPr>
          </a:p>
          <a:p>
            <a:pPr marL="0" marR="0" lvl="0" indent="0" algn="r" rtl="0">
              <a:lnSpc>
                <a:spcPct val="145000"/>
              </a:lnSpc>
              <a:spcBef>
                <a:spcPts val="0"/>
              </a:spcBef>
              <a:spcAft>
                <a:spcPts val="0"/>
              </a:spcAft>
              <a:buClr>
                <a:srgbClr val="000000"/>
              </a:buClr>
              <a:buSzPts val="3000"/>
              <a:buFont typeface="Arial"/>
              <a:buNone/>
            </a:pPr>
            <a:r>
              <a:rPr lang="en-US" sz="3000" b="0" i="0" u="none" strike="noStrike" cap="none" dirty="0">
                <a:solidFill>
                  <a:srgbClr val="F2FAFF"/>
                </a:solidFill>
                <a:latin typeface="Roboto"/>
                <a:ea typeface="Roboto"/>
                <a:cs typeface="Roboto"/>
                <a:sym typeface="Roboto"/>
              </a:rPr>
              <a:t>Vishal Rajesh </a:t>
            </a:r>
            <a:r>
              <a:rPr lang="en-US" sz="3000" b="0" i="0" u="none" strike="noStrike" cap="none" dirty="0" err="1">
                <a:solidFill>
                  <a:srgbClr val="F2FAFF"/>
                </a:solidFill>
                <a:latin typeface="Roboto"/>
                <a:ea typeface="Roboto"/>
                <a:cs typeface="Roboto"/>
                <a:sym typeface="Roboto"/>
              </a:rPr>
              <a:t>Vasisht</a:t>
            </a:r>
            <a:r>
              <a:rPr lang="en-US" sz="3000" b="0" i="0" u="none" strike="noStrike" cap="none" dirty="0">
                <a:solidFill>
                  <a:srgbClr val="F2FAFF"/>
                </a:solidFill>
                <a:latin typeface="Roboto"/>
                <a:ea typeface="Roboto"/>
                <a:cs typeface="Roboto"/>
                <a:sym typeface="Roboto"/>
              </a:rPr>
              <a:t>        1222546390</a:t>
            </a:r>
            <a:endParaRPr sz="1400" b="0" i="0" u="none" strike="noStrike" cap="none" dirty="0">
              <a:solidFill>
                <a:srgbClr val="000000"/>
              </a:solidFill>
              <a:latin typeface="Arial"/>
              <a:ea typeface="Arial"/>
              <a:cs typeface="Arial"/>
              <a:sym typeface="Arial"/>
            </a:endParaRPr>
          </a:p>
          <a:p>
            <a:pPr marL="0" marR="0" lvl="0" indent="0" algn="r" rtl="0">
              <a:lnSpc>
                <a:spcPct val="145000"/>
              </a:lnSpc>
              <a:spcBef>
                <a:spcPts val="0"/>
              </a:spcBef>
              <a:spcAft>
                <a:spcPts val="0"/>
              </a:spcAft>
              <a:buClr>
                <a:srgbClr val="000000"/>
              </a:buClr>
              <a:buSzPts val="3000"/>
              <a:buFont typeface="Arial"/>
              <a:buNone/>
            </a:pPr>
            <a:r>
              <a:rPr lang="en-US" sz="3000" b="0" i="0" u="none" strike="noStrike" cap="none" dirty="0">
                <a:solidFill>
                  <a:srgbClr val="F2FAFF"/>
                </a:solidFill>
                <a:latin typeface="Roboto"/>
                <a:ea typeface="Roboto"/>
                <a:cs typeface="Roboto"/>
                <a:sym typeface="Roboto"/>
              </a:rPr>
              <a:t>Prakriti Biswas        </a:t>
            </a:r>
            <a:r>
              <a:rPr lang="en-US" sz="3000" dirty="0">
                <a:solidFill>
                  <a:srgbClr val="F2FAFF"/>
                </a:solidFill>
                <a:latin typeface="Roboto"/>
                <a:ea typeface="Roboto"/>
                <a:cs typeface="Roboto"/>
                <a:sym typeface="Roboto"/>
              </a:rPr>
              <a:t>1222851266</a:t>
            </a:r>
            <a:endParaRPr sz="1400" b="0" i="0" u="none" strike="noStrike" cap="none" dirty="0">
              <a:solidFill>
                <a:srgbClr val="000000"/>
              </a:solidFill>
              <a:latin typeface="Arial"/>
              <a:ea typeface="Arial"/>
              <a:cs typeface="Arial"/>
              <a:sym typeface="Arial"/>
            </a:endParaRPr>
          </a:p>
        </p:txBody>
      </p:sp>
      <p:grpSp>
        <p:nvGrpSpPr>
          <p:cNvPr id="91" name="Google Shape;91;p1"/>
          <p:cNvGrpSpPr/>
          <p:nvPr/>
        </p:nvGrpSpPr>
        <p:grpSpPr>
          <a:xfrm>
            <a:off x="2208901" y="1495719"/>
            <a:ext cx="13898925" cy="5609537"/>
            <a:chOff x="-527738" y="0"/>
            <a:chExt cx="18531900" cy="7479382"/>
          </a:xfrm>
        </p:grpSpPr>
        <p:sp>
          <p:nvSpPr>
            <p:cNvPr id="92" name="Google Shape;92;p1"/>
            <p:cNvSpPr txBox="1"/>
            <p:nvPr/>
          </p:nvSpPr>
          <p:spPr>
            <a:xfrm>
              <a:off x="-527738" y="333175"/>
              <a:ext cx="18531900" cy="6813000"/>
            </a:xfrm>
            <a:prstGeom prst="rect">
              <a:avLst/>
            </a:prstGeom>
            <a:noFill/>
            <a:ln>
              <a:noFill/>
            </a:ln>
          </p:spPr>
          <p:txBody>
            <a:bodyPr spcFirstLastPara="1" wrap="square" lIns="0" tIns="0" rIns="0" bIns="0" anchor="ctr" anchorCtr="0">
              <a:normAutofit/>
            </a:bodyPr>
            <a:lstStyle/>
            <a:p>
              <a:pPr marL="0" marR="0" lvl="0" indent="0" algn="ctr" rtl="0">
                <a:lnSpc>
                  <a:spcPct val="100000"/>
                </a:lnSpc>
                <a:spcBef>
                  <a:spcPts val="0"/>
                </a:spcBef>
                <a:spcAft>
                  <a:spcPts val="0"/>
                </a:spcAft>
                <a:buClr>
                  <a:srgbClr val="000000"/>
                </a:buClr>
                <a:buSzPts val="11499"/>
                <a:buFont typeface="Arial"/>
                <a:buNone/>
              </a:pPr>
              <a:r>
                <a:rPr lang="en-US" sz="8299" dirty="0">
                  <a:solidFill>
                    <a:srgbClr val="F2FAFF"/>
                  </a:solidFill>
                  <a:latin typeface="Roboto"/>
                  <a:ea typeface="Roboto"/>
                  <a:cs typeface="Roboto"/>
                  <a:sym typeface="Roboto"/>
                </a:rPr>
                <a:t>Studying the Optimal Control of a Non-Holonomic System using an Inverted Pendulum</a:t>
              </a:r>
              <a:endParaRPr sz="300" b="0" i="0" u="none" strike="noStrike" cap="none" dirty="0">
                <a:solidFill>
                  <a:srgbClr val="000000"/>
                </a:solidFill>
                <a:latin typeface="Arial"/>
                <a:ea typeface="Arial"/>
                <a:cs typeface="Arial"/>
                <a:sym typeface="Arial"/>
              </a:endParaRPr>
            </a:p>
          </p:txBody>
        </p:sp>
        <p:sp>
          <p:nvSpPr>
            <p:cNvPr id="93" name="Google Shape;93;p1"/>
            <p:cNvSpPr/>
            <p:nvPr/>
          </p:nvSpPr>
          <p:spPr>
            <a:xfrm>
              <a:off x="1509557" y="0"/>
              <a:ext cx="14457300" cy="110100"/>
            </a:xfrm>
            <a:prstGeom prst="rect">
              <a:avLst/>
            </a:prstGeom>
            <a:solidFill>
              <a:srgbClr val="F2FA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1"/>
            <p:cNvSpPr/>
            <p:nvPr/>
          </p:nvSpPr>
          <p:spPr>
            <a:xfrm>
              <a:off x="1509557" y="7369282"/>
              <a:ext cx="14457300" cy="110100"/>
            </a:xfrm>
            <a:prstGeom prst="rect">
              <a:avLst/>
            </a:prstGeom>
            <a:solidFill>
              <a:srgbClr val="F2FA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med" p14:dur="700" advTm="10273">
        <p:fade/>
      </p:transition>
    </mc:Choice>
    <mc:Fallback xmlns="">
      <p:transition spd="med" advTm="102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3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Shape 98"/>
        <p:cNvGrpSpPr/>
        <p:nvPr/>
      </p:nvGrpSpPr>
      <p:grpSpPr>
        <a:xfrm>
          <a:off x="0" y="0"/>
          <a:ext cx="0" cy="0"/>
          <a:chOff x="0" y="0"/>
          <a:chExt cx="0" cy="0"/>
        </a:xfrm>
      </p:grpSpPr>
      <p:sp>
        <p:nvSpPr>
          <p:cNvPr id="101" name="Google Shape;101;p2"/>
          <p:cNvSpPr txBox="1"/>
          <p:nvPr/>
        </p:nvSpPr>
        <p:spPr>
          <a:xfrm>
            <a:off x="5469241" y="2372844"/>
            <a:ext cx="12204300" cy="6637200"/>
          </a:xfrm>
          <a:prstGeom prst="rect">
            <a:avLst/>
          </a:prstGeom>
          <a:noFill/>
          <a:ln>
            <a:noFill/>
          </a:ln>
        </p:spPr>
        <p:txBody>
          <a:bodyPr spcFirstLastPara="1" wrap="square" lIns="0" tIns="0" rIns="0" bIns="0" anchor="t" anchorCtr="0">
            <a:normAutofit/>
          </a:bodyPr>
          <a:lstStyle/>
          <a:p>
            <a:pPr marL="647700" marR="0" lvl="1" indent="-311150" algn="just" rtl="0">
              <a:lnSpc>
                <a:spcPct val="120000"/>
              </a:lnSpc>
              <a:spcBef>
                <a:spcPts val="0"/>
              </a:spcBef>
              <a:spcAft>
                <a:spcPts val="0"/>
              </a:spcAft>
              <a:buClr>
                <a:srgbClr val="244357"/>
              </a:buClr>
              <a:buSzPts val="2800"/>
              <a:buFont typeface="Arial"/>
              <a:buChar char="•"/>
            </a:pPr>
            <a:r>
              <a:rPr lang="en-US" sz="2800" dirty="0">
                <a:solidFill>
                  <a:srgbClr val="244357"/>
                </a:solidFill>
                <a:latin typeface="Arimo"/>
                <a:ea typeface="Arimo"/>
                <a:cs typeface="Arimo"/>
                <a:sym typeface="Arimo"/>
              </a:rPr>
              <a:t>An inverted pendulum on a cart is an essential optimal control problem because it is a classic example of a non-linear and unstable system that can be stabilized using control theory. It is widely used in engineering, robotics, and control systems as a benchmark for testing and evaluating control algorithms.</a:t>
            </a:r>
            <a:endParaRPr sz="2800" dirty="0">
              <a:solidFill>
                <a:srgbClr val="244357"/>
              </a:solidFill>
              <a:latin typeface="Arimo"/>
              <a:ea typeface="Arimo"/>
              <a:cs typeface="Arimo"/>
              <a:sym typeface="Arimo"/>
            </a:endParaRPr>
          </a:p>
          <a:p>
            <a:pPr marL="0" marR="0" lvl="0" indent="0" algn="just" rtl="0">
              <a:lnSpc>
                <a:spcPct val="120000"/>
              </a:lnSpc>
              <a:spcBef>
                <a:spcPts val="0"/>
              </a:spcBef>
              <a:spcAft>
                <a:spcPts val="0"/>
              </a:spcAft>
              <a:buNone/>
            </a:pPr>
            <a:endParaRPr sz="2800" dirty="0">
              <a:solidFill>
                <a:srgbClr val="244357"/>
              </a:solidFill>
              <a:latin typeface="Arimo"/>
              <a:ea typeface="Arimo"/>
              <a:cs typeface="Arimo"/>
              <a:sym typeface="Arimo"/>
            </a:endParaRPr>
          </a:p>
          <a:p>
            <a:pPr marL="647700" marR="0" lvl="1" indent="-311150" algn="just" rtl="0">
              <a:lnSpc>
                <a:spcPct val="120000"/>
              </a:lnSpc>
              <a:spcBef>
                <a:spcPts val="0"/>
              </a:spcBef>
              <a:spcAft>
                <a:spcPts val="0"/>
              </a:spcAft>
              <a:buClr>
                <a:srgbClr val="244357"/>
              </a:buClr>
              <a:buSzPts val="2800"/>
              <a:buFont typeface="Arial"/>
              <a:buChar char="•"/>
            </a:pPr>
            <a:r>
              <a:rPr lang="en-US" sz="2800" dirty="0">
                <a:solidFill>
                  <a:srgbClr val="244357"/>
                </a:solidFill>
                <a:latin typeface="Arimo"/>
                <a:ea typeface="Arimo"/>
                <a:cs typeface="Arimo"/>
                <a:sym typeface="Arimo"/>
              </a:rPr>
              <a:t>The challenge lies in finding the right balance between keeping the pendulum upright while keeping the cart stable. </a:t>
            </a:r>
            <a:endParaRPr sz="2800" dirty="0">
              <a:solidFill>
                <a:srgbClr val="244357"/>
              </a:solidFill>
              <a:latin typeface="Arimo"/>
              <a:ea typeface="Arimo"/>
              <a:cs typeface="Arimo"/>
              <a:sym typeface="Arimo"/>
            </a:endParaRPr>
          </a:p>
          <a:p>
            <a:pPr marL="0" marR="0" lvl="0" indent="0" algn="just" rtl="0">
              <a:lnSpc>
                <a:spcPct val="120000"/>
              </a:lnSpc>
              <a:spcBef>
                <a:spcPts val="0"/>
              </a:spcBef>
              <a:spcAft>
                <a:spcPts val="0"/>
              </a:spcAft>
              <a:buNone/>
            </a:pPr>
            <a:endParaRPr sz="2800" dirty="0">
              <a:solidFill>
                <a:srgbClr val="244357"/>
              </a:solidFill>
              <a:latin typeface="Arimo"/>
              <a:ea typeface="Arimo"/>
              <a:cs typeface="Arimo"/>
              <a:sym typeface="Arimo"/>
            </a:endParaRPr>
          </a:p>
          <a:p>
            <a:pPr marL="647700" marR="0" lvl="1" indent="-311150" algn="just" rtl="0">
              <a:lnSpc>
                <a:spcPct val="120000"/>
              </a:lnSpc>
              <a:spcBef>
                <a:spcPts val="0"/>
              </a:spcBef>
              <a:spcAft>
                <a:spcPts val="0"/>
              </a:spcAft>
              <a:buClr>
                <a:srgbClr val="244357"/>
              </a:buClr>
              <a:buSzPts val="2800"/>
              <a:buFont typeface="Arial"/>
              <a:buChar char="•"/>
            </a:pPr>
            <a:r>
              <a:rPr lang="en-US" sz="2800" dirty="0">
                <a:solidFill>
                  <a:srgbClr val="244357"/>
                </a:solidFill>
                <a:latin typeface="Arimo"/>
                <a:ea typeface="Arimo"/>
                <a:cs typeface="Arimo"/>
                <a:sym typeface="Arimo"/>
              </a:rPr>
              <a:t>The solution to this problem requires precise controls in real-time to maintain balance, which makes it a good project for future optimal control developments.</a:t>
            </a:r>
            <a:endParaRPr sz="2800" b="0" i="0" u="none" strike="noStrike" cap="none" dirty="0">
              <a:solidFill>
                <a:srgbClr val="000000"/>
              </a:solidFill>
              <a:latin typeface="Arial"/>
              <a:ea typeface="Arial"/>
              <a:cs typeface="Arial"/>
              <a:sym typeface="Arial"/>
            </a:endParaRPr>
          </a:p>
        </p:txBody>
      </p:sp>
      <p:sp>
        <p:nvSpPr>
          <p:cNvPr id="100" name="Google Shape;100;p2"/>
          <p:cNvSpPr txBox="1"/>
          <p:nvPr/>
        </p:nvSpPr>
        <p:spPr>
          <a:xfrm>
            <a:off x="380999" y="2372844"/>
            <a:ext cx="6145200" cy="1967100"/>
          </a:xfrm>
          <a:prstGeom prst="rect">
            <a:avLst/>
          </a:prstGeom>
          <a:noFill/>
          <a:ln>
            <a:noFill/>
          </a:ln>
        </p:spPr>
        <p:txBody>
          <a:bodyPr spcFirstLastPara="1" wrap="square" lIns="0" tIns="0" rIns="0" bIns="0" anchor="t" anchorCtr="0">
            <a:spAutoFit/>
          </a:bodyPr>
          <a:lstStyle/>
          <a:p>
            <a:pPr marL="0" marR="0" lvl="0" indent="0" algn="l" rtl="0">
              <a:lnSpc>
                <a:spcPct val="113000"/>
              </a:lnSpc>
              <a:spcBef>
                <a:spcPts val="0"/>
              </a:spcBef>
              <a:spcAft>
                <a:spcPts val="0"/>
              </a:spcAft>
              <a:buClr>
                <a:srgbClr val="000000"/>
              </a:buClr>
              <a:buSzPts val="6000"/>
              <a:buFont typeface="Arial"/>
              <a:buNone/>
            </a:pPr>
            <a:r>
              <a:rPr lang="en-US" sz="6000" b="1" i="0" u="none" strike="noStrike" cap="none">
                <a:solidFill>
                  <a:srgbClr val="244357"/>
                </a:solidFill>
                <a:latin typeface="Roboto Condensed"/>
                <a:ea typeface="Roboto Condensed"/>
                <a:cs typeface="Roboto Condensed"/>
                <a:sym typeface="Roboto Condensed"/>
              </a:rPr>
              <a:t>PROBLEM STATEMENT</a:t>
            </a:r>
            <a:endParaRPr sz="6000" b="1">
              <a:solidFill>
                <a:srgbClr val="244357"/>
              </a:solidFill>
              <a:latin typeface="Roboto Condensed"/>
              <a:ea typeface="Roboto Condensed"/>
              <a:cs typeface="Roboto Condensed"/>
              <a:sym typeface="Roboto Condensed"/>
            </a:endParaRPr>
          </a:p>
        </p:txBody>
      </p:sp>
      <p:pic>
        <p:nvPicPr>
          <p:cNvPr id="102" name="Google Shape;102;p2"/>
          <p:cNvPicPr preferRelativeResize="0"/>
          <p:nvPr/>
        </p:nvPicPr>
        <p:blipFill rotWithShape="1">
          <a:blip r:embed="rId7">
            <a:alphaModFix amt="75000"/>
          </a:blip>
          <a:srcRect/>
          <a:stretch/>
        </p:blipFill>
        <p:spPr>
          <a:xfrm>
            <a:off x="0" y="9301312"/>
            <a:ext cx="1752335" cy="985688"/>
          </a:xfrm>
          <a:prstGeom prst="rect">
            <a:avLst/>
          </a:prstGeom>
          <a:noFill/>
          <a:ln>
            <a:noFill/>
          </a:ln>
        </p:spPr>
      </p:pic>
      <p:pic>
        <p:nvPicPr>
          <p:cNvPr id="4" name="Slide 2">
            <a:hlinkClick r:id="" action="ppaction://media"/>
            <a:extLst>
              <a:ext uri="{FF2B5EF4-FFF2-40B4-BE49-F238E27FC236}">
                <a16:creationId xmlns:a16="http://schemas.microsoft.com/office/drawing/2014/main" id="{6C69F887-BA80-9EA9-B1F5-7677148AAF1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7469325" y="107517"/>
            <a:ext cx="609600" cy="609600"/>
          </a:xfrm>
          <a:prstGeom prst="rect">
            <a:avLst/>
          </a:prstGeom>
        </p:spPr>
      </p:pic>
      <p:pic>
        <p:nvPicPr>
          <p:cNvPr id="3" name="Prakriti">
            <a:hlinkClick r:id="" action="ppaction://media"/>
            <a:extLst>
              <a:ext uri="{FF2B5EF4-FFF2-40B4-BE49-F238E27FC236}">
                <a16:creationId xmlns:a16="http://schemas.microsoft.com/office/drawing/2014/main" id="{35F59113-4C94-D52B-BDF6-108D62338755}"/>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2685505" y="158518"/>
            <a:ext cx="868145" cy="868145"/>
          </a:xfrm>
          <a:prstGeom prst="rect">
            <a:avLst/>
          </a:prstGeom>
        </p:spPr>
      </p:pic>
      <p:pic>
        <p:nvPicPr>
          <p:cNvPr id="99" name="Google Shape;99;p2"/>
          <p:cNvPicPr preferRelativeResize="0"/>
          <p:nvPr/>
        </p:nvPicPr>
        <p:blipFill rotWithShape="1">
          <a:blip r:embed="rId9">
            <a:alphaModFix/>
          </a:blip>
          <a:srcRect l="1178" t="1545" r="2126" b="84570"/>
          <a:stretch/>
        </p:blipFill>
        <p:spPr>
          <a:xfrm>
            <a:off x="0" y="0"/>
            <a:ext cx="18288000" cy="147378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advTm="39530">
        <p:fade/>
      </p:transition>
    </mc:Choice>
    <mc:Fallback xmlns="">
      <p:transition spd="med" advTm="395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457"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997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Shape 106"/>
        <p:cNvGrpSpPr/>
        <p:nvPr/>
      </p:nvGrpSpPr>
      <p:grpSpPr>
        <a:xfrm>
          <a:off x="0" y="0"/>
          <a:ext cx="0" cy="0"/>
          <a:chOff x="0" y="0"/>
          <a:chExt cx="0" cy="0"/>
        </a:xfrm>
      </p:grpSpPr>
      <p:sp>
        <p:nvSpPr>
          <p:cNvPr id="108" name="Google Shape;108;p4"/>
          <p:cNvSpPr txBox="1"/>
          <p:nvPr/>
        </p:nvSpPr>
        <p:spPr>
          <a:xfrm>
            <a:off x="3553650" y="1461900"/>
            <a:ext cx="11741700" cy="923400"/>
          </a:xfrm>
          <a:prstGeom prst="rect">
            <a:avLst/>
          </a:prstGeom>
          <a:noFill/>
          <a:ln>
            <a:noFill/>
          </a:ln>
        </p:spPr>
        <p:txBody>
          <a:bodyPr spcFirstLastPara="1" wrap="square" lIns="0" tIns="0" rIns="0" bIns="0" anchor="t" anchorCtr="0">
            <a:spAutoFit/>
          </a:bodyPr>
          <a:lstStyle/>
          <a:p>
            <a:pPr marL="0" marR="0" lvl="0" indent="0" algn="l" rtl="0">
              <a:lnSpc>
                <a:spcPct val="113000"/>
              </a:lnSpc>
              <a:spcBef>
                <a:spcPts val="0"/>
              </a:spcBef>
              <a:spcAft>
                <a:spcPts val="0"/>
              </a:spcAft>
              <a:buClr>
                <a:srgbClr val="000000"/>
              </a:buClr>
              <a:buSzPts val="6000"/>
              <a:buFont typeface="Arial"/>
              <a:buNone/>
            </a:pPr>
            <a:r>
              <a:rPr lang="en-US" sz="6000" b="1">
                <a:solidFill>
                  <a:srgbClr val="244357"/>
                </a:solidFill>
                <a:latin typeface="Roboto Condensed"/>
                <a:ea typeface="Roboto Condensed"/>
                <a:cs typeface="Roboto Condensed"/>
                <a:sym typeface="Roboto Condensed"/>
              </a:rPr>
              <a:t>SYSTEM MODEL AND REQUIREMENTS</a:t>
            </a:r>
            <a:endParaRPr sz="1400" b="0" i="0" u="none" strike="noStrike" cap="none">
              <a:solidFill>
                <a:srgbClr val="000000"/>
              </a:solidFill>
              <a:latin typeface="Arial"/>
              <a:ea typeface="Arial"/>
              <a:cs typeface="Arial"/>
              <a:sym typeface="Arial"/>
            </a:endParaRPr>
          </a:p>
        </p:txBody>
      </p:sp>
      <p:sp>
        <p:nvSpPr>
          <p:cNvPr id="109" name="Google Shape;109;p4"/>
          <p:cNvSpPr txBox="1"/>
          <p:nvPr/>
        </p:nvSpPr>
        <p:spPr>
          <a:xfrm>
            <a:off x="858498" y="2632260"/>
            <a:ext cx="16571100" cy="7111200"/>
          </a:xfrm>
          <a:prstGeom prst="rect">
            <a:avLst/>
          </a:prstGeom>
          <a:noFill/>
          <a:ln>
            <a:noFill/>
          </a:ln>
        </p:spPr>
        <p:txBody>
          <a:bodyPr spcFirstLastPara="1" wrap="square" lIns="0" tIns="0" rIns="0" bIns="0" anchor="t" anchorCtr="0">
            <a:normAutofit/>
          </a:bodyPr>
          <a:lstStyle/>
          <a:p>
            <a:pPr marL="647700" marR="0" lvl="1" indent="-32385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Simulation: </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MATLAB R2022b</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244357"/>
              </a:buClr>
              <a:buSzPts val="3000"/>
              <a:buFont typeface="Arimo"/>
              <a:buChar char="●"/>
            </a:pPr>
            <a:r>
              <a:rPr lang="en-US" sz="3000" dirty="0">
                <a:solidFill>
                  <a:srgbClr val="244357"/>
                </a:solidFill>
                <a:latin typeface="Arimo"/>
                <a:ea typeface="Arimo"/>
                <a:cs typeface="Arimo"/>
                <a:sym typeface="Arimo"/>
              </a:rPr>
              <a:t>Simulink 10.6</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244357"/>
              </a:buClr>
              <a:buSzPts val="3000"/>
              <a:buFont typeface="Arimo"/>
              <a:buChar char="●"/>
            </a:pPr>
            <a:r>
              <a:rPr lang="en-US" sz="3000" dirty="0">
                <a:solidFill>
                  <a:srgbClr val="244357"/>
                </a:solidFill>
                <a:latin typeface="Arimo"/>
                <a:ea typeface="Arimo"/>
                <a:cs typeface="Arimo"/>
                <a:sym typeface="Arimo"/>
              </a:rPr>
              <a:t>Laptop Specs: 12th Gen Intel(R) Core(TM) i7-12700H   2.30 GHz processor, NVIDIA GeForce RTX 3050 </a:t>
            </a:r>
            <a:r>
              <a:rPr lang="en-US" sz="3000" dirty="0" err="1">
                <a:solidFill>
                  <a:srgbClr val="244357"/>
                </a:solidFill>
                <a:latin typeface="Arimo"/>
                <a:ea typeface="Arimo"/>
                <a:cs typeface="Arimo"/>
                <a:sym typeface="Arimo"/>
              </a:rPr>
              <a:t>Ti</a:t>
            </a:r>
            <a:r>
              <a:rPr lang="en-US" sz="3000" dirty="0">
                <a:solidFill>
                  <a:srgbClr val="244357"/>
                </a:solidFill>
                <a:latin typeface="Arimo"/>
                <a:ea typeface="Arimo"/>
                <a:cs typeface="Arimo"/>
                <a:sym typeface="Arimo"/>
              </a:rPr>
              <a:t> Laptop GPU, MATLAB and Simulink R2022b</a:t>
            </a:r>
            <a:endParaRPr sz="3000" dirty="0">
              <a:solidFill>
                <a:srgbClr val="244357"/>
              </a:solidFill>
              <a:latin typeface="Arimo"/>
              <a:ea typeface="Arimo"/>
              <a:cs typeface="Arimo"/>
              <a:sym typeface="Arimo"/>
            </a:endParaRPr>
          </a:p>
          <a:p>
            <a:pPr marL="647700" marR="0" lvl="1" indent="-32385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Hardware: </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Motor specifications: 25mm shaft, 12V,  Stall Current 4.5A, 100 rpm</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Encoder specifications: Continuous, 6 ppr</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Accelerometer: 13-bit resolution, ±16g, 3-axes</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Arduino Uno/ Raspberry-pi 3</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N-wheeled cart </a:t>
            </a:r>
            <a:endParaRPr sz="3000" dirty="0">
              <a:solidFill>
                <a:srgbClr val="244357"/>
              </a:solidFill>
              <a:latin typeface="Arimo"/>
              <a:ea typeface="Arimo"/>
              <a:cs typeface="Arimo"/>
              <a:sym typeface="Arimo"/>
            </a:endParaRPr>
          </a:p>
          <a:p>
            <a:pPr marL="1828800" marR="0" lvl="3" indent="-419100" algn="l" rtl="0">
              <a:lnSpc>
                <a:spcPct val="120000"/>
              </a:lnSpc>
              <a:spcBef>
                <a:spcPts val="0"/>
              </a:spcBef>
              <a:spcAft>
                <a:spcPts val="0"/>
              </a:spcAft>
              <a:buClr>
                <a:srgbClr val="444446"/>
              </a:buClr>
              <a:buSzPts val="3000"/>
              <a:buFont typeface="Arial"/>
              <a:buChar char="●"/>
            </a:pPr>
            <a:r>
              <a:rPr lang="en-US" sz="3000" dirty="0">
                <a:solidFill>
                  <a:srgbClr val="244357"/>
                </a:solidFill>
                <a:latin typeface="Arimo"/>
                <a:ea typeface="Arimo"/>
                <a:cs typeface="Arimo"/>
                <a:sym typeface="Arimo"/>
              </a:rPr>
              <a:t>Inverted pendulum</a:t>
            </a:r>
            <a:endParaRPr sz="1400" b="0" i="0" u="none" strike="noStrike" cap="none" dirty="0">
              <a:solidFill>
                <a:srgbClr val="000000"/>
              </a:solidFill>
              <a:latin typeface="Arial"/>
              <a:ea typeface="Arial"/>
              <a:cs typeface="Arial"/>
              <a:sym typeface="Arial"/>
            </a:endParaRPr>
          </a:p>
        </p:txBody>
      </p:sp>
      <p:pic>
        <p:nvPicPr>
          <p:cNvPr id="110" name="Google Shape;110;p4"/>
          <p:cNvPicPr preferRelativeResize="0"/>
          <p:nvPr/>
        </p:nvPicPr>
        <p:blipFill rotWithShape="1">
          <a:blip r:embed="rId5">
            <a:alphaModFix amt="75000"/>
          </a:blip>
          <a:srcRect/>
          <a:stretch/>
        </p:blipFill>
        <p:spPr>
          <a:xfrm>
            <a:off x="0" y="9304155"/>
            <a:ext cx="1752335" cy="985688"/>
          </a:xfrm>
          <a:prstGeom prst="rect">
            <a:avLst/>
          </a:prstGeom>
          <a:noFill/>
          <a:ln>
            <a:noFill/>
          </a:ln>
        </p:spPr>
      </p:pic>
      <p:pic>
        <p:nvPicPr>
          <p:cNvPr id="2" name="Ani">
            <a:hlinkClick r:id="" action="ppaction://media"/>
            <a:extLst>
              <a:ext uri="{FF2B5EF4-FFF2-40B4-BE49-F238E27FC236}">
                <a16:creationId xmlns:a16="http://schemas.microsoft.com/office/drawing/2014/main" id="{FFD76EF2-4DFA-0813-E513-56B5BE61FAC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185916" y="543540"/>
            <a:ext cx="487363" cy="487363"/>
          </a:xfrm>
          <a:prstGeom prst="rect">
            <a:avLst/>
          </a:prstGeom>
        </p:spPr>
      </p:pic>
      <p:pic>
        <p:nvPicPr>
          <p:cNvPr id="107" name="Google Shape;107;p4"/>
          <p:cNvPicPr preferRelativeResize="0"/>
          <p:nvPr/>
        </p:nvPicPr>
        <p:blipFill rotWithShape="1">
          <a:blip r:embed="rId7">
            <a:alphaModFix/>
          </a:blip>
          <a:srcRect l="1178" t="990" r="2126" b="84570"/>
          <a:stretch/>
        </p:blipFill>
        <p:spPr>
          <a:xfrm>
            <a:off x="0" y="-73152"/>
            <a:ext cx="18288000" cy="153272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68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Shape 114"/>
        <p:cNvGrpSpPr/>
        <p:nvPr/>
      </p:nvGrpSpPr>
      <p:grpSpPr>
        <a:xfrm>
          <a:off x="0" y="0"/>
          <a:ext cx="0" cy="0"/>
          <a:chOff x="0" y="0"/>
          <a:chExt cx="0" cy="0"/>
        </a:xfrm>
      </p:grpSpPr>
      <p:sp>
        <p:nvSpPr>
          <p:cNvPr id="116" name="Google Shape;116;p13"/>
          <p:cNvSpPr txBox="1"/>
          <p:nvPr/>
        </p:nvSpPr>
        <p:spPr>
          <a:xfrm>
            <a:off x="7105051" y="1532725"/>
            <a:ext cx="4077900" cy="923400"/>
          </a:xfrm>
          <a:prstGeom prst="rect">
            <a:avLst/>
          </a:prstGeom>
          <a:noFill/>
          <a:ln>
            <a:noFill/>
          </a:ln>
        </p:spPr>
        <p:txBody>
          <a:bodyPr spcFirstLastPara="1" wrap="square" lIns="0" tIns="0" rIns="0" bIns="0" anchor="t" anchorCtr="0">
            <a:spAutoFit/>
          </a:bodyPr>
          <a:lstStyle/>
          <a:p>
            <a:pPr marL="0" marR="0" lvl="0" indent="0" algn="l" rtl="0">
              <a:lnSpc>
                <a:spcPct val="113000"/>
              </a:lnSpc>
              <a:spcBef>
                <a:spcPts val="0"/>
              </a:spcBef>
              <a:spcAft>
                <a:spcPts val="0"/>
              </a:spcAft>
              <a:buClr>
                <a:srgbClr val="000000"/>
              </a:buClr>
              <a:buSzPts val="6000"/>
              <a:buFont typeface="Arial"/>
              <a:buNone/>
            </a:pPr>
            <a:r>
              <a:rPr lang="en-US" sz="6000" b="1">
                <a:solidFill>
                  <a:srgbClr val="244357"/>
                </a:solidFill>
                <a:latin typeface="Roboto Condensed"/>
                <a:ea typeface="Roboto Condensed"/>
                <a:cs typeface="Roboto Condensed"/>
                <a:sym typeface="Roboto Condensed"/>
              </a:rPr>
              <a:t>REFERENCES</a:t>
            </a:r>
            <a:endParaRPr sz="1400" b="0" i="0" u="none" strike="noStrike" cap="none">
              <a:solidFill>
                <a:srgbClr val="000000"/>
              </a:solidFill>
              <a:latin typeface="Arial"/>
              <a:ea typeface="Arial"/>
              <a:cs typeface="Arial"/>
              <a:sym typeface="Arial"/>
            </a:endParaRPr>
          </a:p>
        </p:txBody>
      </p:sp>
      <p:sp>
        <p:nvSpPr>
          <p:cNvPr id="117" name="Google Shape;117;p13"/>
          <p:cNvSpPr txBox="1"/>
          <p:nvPr/>
        </p:nvSpPr>
        <p:spPr>
          <a:xfrm>
            <a:off x="858498" y="2819917"/>
            <a:ext cx="16571100" cy="6304800"/>
          </a:xfrm>
          <a:prstGeom prst="rect">
            <a:avLst/>
          </a:prstGeom>
          <a:noFill/>
          <a:ln>
            <a:noFill/>
          </a:ln>
        </p:spPr>
        <p:txBody>
          <a:bodyPr spcFirstLastPara="1" wrap="square" lIns="0" tIns="0" rIns="0" bIns="0" anchor="t" anchorCtr="0">
            <a:normAutofit/>
          </a:bodyPr>
          <a:lstStyle/>
          <a:p>
            <a:pPr marL="1828800" marR="0" lvl="3" indent="-330200" algn="l" rtl="0">
              <a:lnSpc>
                <a:spcPct val="120000"/>
              </a:lnSpc>
              <a:spcBef>
                <a:spcPts val="0"/>
              </a:spcBef>
              <a:spcAft>
                <a:spcPts val="0"/>
              </a:spcAft>
              <a:buClr>
                <a:srgbClr val="444446"/>
              </a:buClr>
              <a:buSzPts val="1600"/>
              <a:buChar char="●"/>
            </a:pPr>
            <a:r>
              <a:rPr lang="en-US" sz="1600" i="1" dirty="0">
                <a:solidFill>
                  <a:srgbClr val="244357"/>
                </a:solidFill>
                <a:latin typeface="Arimo"/>
                <a:ea typeface="Arimo"/>
                <a:cs typeface="Arimo"/>
                <a:sym typeface="Arimo"/>
              </a:rPr>
              <a:t>L. B. Prasad, B. Tyagi and H. O. Gupta, "Modelling and Simulation for Optimal Control of Nonlinear Inverted Pendulum Dynamical System Using PID Controller and LQR," 2012 Sixth Asia Modelling Symposium, Bali, Indonesia, 2012, pp. 138-143,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10.1109/AMS.2012.21.</a:t>
            </a:r>
            <a:endParaRPr sz="1600" i="1" dirty="0">
              <a:solidFill>
                <a:srgbClr val="244357"/>
              </a:solidFill>
              <a:latin typeface="Arimo"/>
              <a:ea typeface="Arimo"/>
              <a:cs typeface="Arimo"/>
              <a:sym typeface="Arimo"/>
            </a:endParaRPr>
          </a:p>
          <a:p>
            <a:pPr marL="1828800" marR="0" lvl="3" indent="-330200" algn="l" rtl="0">
              <a:lnSpc>
                <a:spcPct val="120000"/>
              </a:lnSpc>
              <a:spcBef>
                <a:spcPts val="0"/>
              </a:spcBef>
              <a:spcAft>
                <a:spcPts val="0"/>
              </a:spcAft>
              <a:buClr>
                <a:srgbClr val="444446"/>
              </a:buClr>
              <a:buSzPts val="1600"/>
              <a:buChar char="●"/>
            </a:pPr>
            <a:r>
              <a:rPr lang="en-US" sz="1600" i="1" dirty="0">
                <a:solidFill>
                  <a:srgbClr val="244357"/>
                </a:solidFill>
                <a:latin typeface="Arimo"/>
                <a:ea typeface="Arimo"/>
                <a:cs typeface="Arimo"/>
                <a:sym typeface="Arimo"/>
              </a:rPr>
              <a:t>Nawawi, </a:t>
            </a:r>
            <a:r>
              <a:rPr lang="en-US" sz="1600" i="1" dirty="0" err="1">
                <a:solidFill>
                  <a:srgbClr val="244357"/>
                </a:solidFill>
                <a:latin typeface="Arimo"/>
                <a:ea typeface="Arimo"/>
                <a:cs typeface="Arimo"/>
                <a:sym typeface="Arimo"/>
              </a:rPr>
              <a:t>Sophan</a:t>
            </a:r>
            <a:r>
              <a:rPr lang="en-US" sz="1600" i="1" dirty="0">
                <a:solidFill>
                  <a:srgbClr val="244357"/>
                </a:solidFill>
                <a:latin typeface="Arimo"/>
                <a:ea typeface="Arimo"/>
                <a:cs typeface="Arimo"/>
                <a:sym typeface="Arimo"/>
              </a:rPr>
              <a:t>. (2010). Real-Time Control System for a Two-Wheeled Inverted Pendulum Mobile Robot. 10.5772/10362. </a:t>
            </a:r>
            <a:endParaRPr sz="1600" i="1" dirty="0">
              <a:solidFill>
                <a:srgbClr val="244357"/>
              </a:solidFill>
              <a:latin typeface="Arimo"/>
              <a:ea typeface="Arimo"/>
              <a:cs typeface="Arimo"/>
              <a:sym typeface="Arimo"/>
            </a:endParaRPr>
          </a:p>
          <a:p>
            <a:pPr marL="1828800" marR="0" lvl="3" indent="-330200" algn="l" rtl="0">
              <a:lnSpc>
                <a:spcPct val="120000"/>
              </a:lnSpc>
              <a:spcBef>
                <a:spcPts val="0"/>
              </a:spcBef>
              <a:spcAft>
                <a:spcPts val="0"/>
              </a:spcAft>
              <a:buClr>
                <a:srgbClr val="444446"/>
              </a:buClr>
              <a:buSzPts val="1600"/>
              <a:buChar char="●"/>
            </a:pPr>
            <a:r>
              <a:rPr lang="en-US" sz="1600" i="1" dirty="0">
                <a:solidFill>
                  <a:srgbClr val="244357"/>
                </a:solidFill>
                <a:latin typeface="Arimo"/>
                <a:ea typeface="Arimo"/>
                <a:cs typeface="Arimo"/>
                <a:sym typeface="Arimo"/>
              </a:rPr>
              <a:t>J. Sanchez, S. </a:t>
            </a:r>
            <a:r>
              <a:rPr lang="en-US" sz="1600" i="1" dirty="0" err="1">
                <a:solidFill>
                  <a:srgbClr val="244357"/>
                </a:solidFill>
                <a:latin typeface="Arimo"/>
                <a:ea typeface="Arimo"/>
                <a:cs typeface="Arimo"/>
                <a:sym typeface="Arimo"/>
              </a:rPr>
              <a:t>Dormido</a:t>
            </a:r>
            <a:r>
              <a:rPr lang="en-US" sz="1600" i="1" dirty="0">
                <a:solidFill>
                  <a:srgbClr val="244357"/>
                </a:solidFill>
                <a:latin typeface="Arimo"/>
                <a:ea typeface="Arimo"/>
                <a:cs typeface="Arimo"/>
                <a:sym typeface="Arimo"/>
              </a:rPr>
              <a:t>, R. Pastor and F. </a:t>
            </a:r>
            <a:r>
              <a:rPr lang="en-US" sz="1600" i="1" dirty="0" err="1">
                <a:solidFill>
                  <a:srgbClr val="244357"/>
                </a:solidFill>
                <a:latin typeface="Arimo"/>
                <a:ea typeface="Arimo"/>
                <a:cs typeface="Arimo"/>
                <a:sym typeface="Arimo"/>
              </a:rPr>
              <a:t>Morilla</a:t>
            </a:r>
            <a:r>
              <a:rPr lang="en-US" sz="1600" i="1" dirty="0">
                <a:solidFill>
                  <a:srgbClr val="244357"/>
                </a:solidFill>
                <a:latin typeface="Arimo"/>
                <a:ea typeface="Arimo"/>
                <a:cs typeface="Arimo"/>
                <a:sym typeface="Arimo"/>
              </a:rPr>
              <a:t>, "A Java/</a:t>
            </a:r>
            <a:r>
              <a:rPr lang="en-US" sz="1600" i="1" dirty="0" err="1">
                <a:solidFill>
                  <a:srgbClr val="244357"/>
                </a:solidFill>
                <a:latin typeface="Arimo"/>
                <a:ea typeface="Arimo"/>
                <a:cs typeface="Arimo"/>
                <a:sym typeface="Arimo"/>
              </a:rPr>
              <a:t>Matlab</a:t>
            </a:r>
            <a:r>
              <a:rPr lang="en-US" sz="1600" i="1" dirty="0">
                <a:solidFill>
                  <a:srgbClr val="244357"/>
                </a:solidFill>
                <a:latin typeface="Arimo"/>
                <a:ea typeface="Arimo"/>
                <a:cs typeface="Arimo"/>
                <a:sym typeface="Arimo"/>
              </a:rPr>
              <a:t>-based environment for remote control system laboratories: illustrated with an inverted pendulum," in IEEE Transactions on Education, vol. 47, no. 3, pp. 321-329, Aug. 2004,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10.1109/TE.2004.825525</a:t>
            </a:r>
            <a:endParaRPr sz="1600" i="1" dirty="0">
              <a:solidFill>
                <a:srgbClr val="244357"/>
              </a:solidFill>
              <a:latin typeface="Arimo"/>
              <a:ea typeface="Arimo"/>
              <a:cs typeface="Arimo"/>
              <a:sym typeface="Arimo"/>
            </a:endParaRPr>
          </a:p>
          <a:p>
            <a:pPr marL="1828800" marR="0" lvl="3" indent="-330200" algn="l" rtl="0">
              <a:lnSpc>
                <a:spcPct val="120000"/>
              </a:lnSpc>
              <a:spcBef>
                <a:spcPts val="0"/>
              </a:spcBef>
              <a:spcAft>
                <a:spcPts val="0"/>
              </a:spcAft>
              <a:buClr>
                <a:srgbClr val="444446"/>
              </a:buClr>
              <a:buSzPts val="1600"/>
              <a:buChar char="●"/>
            </a:pPr>
            <a:r>
              <a:rPr lang="en-US" sz="1600" i="1" dirty="0">
                <a:solidFill>
                  <a:srgbClr val="244357"/>
                </a:solidFill>
                <a:latin typeface="Arimo"/>
                <a:ea typeface="Arimo"/>
                <a:cs typeface="Arimo"/>
                <a:sym typeface="Arimo"/>
              </a:rPr>
              <a:t>H. Wang, H. Dong, L. He, Y. Shi and Y. Zhang, "Design and Simulation of LQR Controller with the Linear Inverted Pendulum," 2010 International Conference on Electrical and Control Engineering, Wuhan, China, 2010, pp. 699-702,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10.1109/iCECE.2010.178.</a:t>
            </a:r>
            <a:endParaRPr sz="1600" i="1" dirty="0">
              <a:solidFill>
                <a:srgbClr val="244357"/>
              </a:solidFill>
              <a:latin typeface="Arimo"/>
              <a:ea typeface="Arimo"/>
              <a:cs typeface="Arimo"/>
              <a:sym typeface="Arimo"/>
            </a:endParaRPr>
          </a:p>
          <a:p>
            <a:pPr marL="1828800" marR="0" lvl="3" indent="-330200" algn="l" rtl="0">
              <a:lnSpc>
                <a:spcPct val="120000"/>
              </a:lnSpc>
              <a:spcBef>
                <a:spcPts val="0"/>
              </a:spcBef>
              <a:spcAft>
                <a:spcPts val="0"/>
              </a:spcAft>
              <a:buClr>
                <a:srgbClr val="444446"/>
              </a:buClr>
              <a:buSzPts val="1600"/>
              <a:buChar char="●"/>
            </a:pPr>
            <a:r>
              <a:rPr lang="en-US" sz="1600" i="1" dirty="0">
                <a:solidFill>
                  <a:srgbClr val="244357"/>
                </a:solidFill>
                <a:latin typeface="Arimo"/>
                <a:ea typeface="Arimo"/>
                <a:cs typeface="Arimo"/>
                <a:sym typeface="Arimo"/>
              </a:rPr>
              <a:t>Y. Liu, Z. Chen, D. </a:t>
            </a:r>
            <a:r>
              <a:rPr lang="en-US" sz="1600" i="1" dirty="0" err="1">
                <a:solidFill>
                  <a:srgbClr val="244357"/>
                </a:solidFill>
                <a:latin typeface="Arimo"/>
                <a:ea typeface="Arimo"/>
                <a:cs typeface="Arimo"/>
                <a:sym typeface="Arimo"/>
              </a:rPr>
              <a:t>Xue</a:t>
            </a:r>
            <a:r>
              <a:rPr lang="en-US" sz="1600" i="1" dirty="0">
                <a:solidFill>
                  <a:srgbClr val="244357"/>
                </a:solidFill>
                <a:latin typeface="Arimo"/>
                <a:ea typeface="Arimo"/>
                <a:cs typeface="Arimo"/>
                <a:sym typeface="Arimo"/>
              </a:rPr>
              <a:t> and X. Xu, "Real-time controlling of inverted pendulum by fuzzy logic," 2009 IEEE International Conference on Automation and Logistics, Shenyang, China, 2009, pp. 1180-1183,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10.1109/ICAL.2009.5262618.</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G. V. </a:t>
            </a:r>
            <a:r>
              <a:rPr lang="en-US" sz="1600" i="1" dirty="0" err="1">
                <a:solidFill>
                  <a:srgbClr val="244357"/>
                </a:solidFill>
                <a:latin typeface="Arimo"/>
                <a:ea typeface="Arimo"/>
                <a:cs typeface="Arimo"/>
                <a:sym typeface="Arimo"/>
              </a:rPr>
              <a:t>Troshina</a:t>
            </a:r>
            <a:r>
              <a:rPr lang="en-US" sz="1600" i="1" dirty="0">
                <a:solidFill>
                  <a:srgbClr val="244357"/>
                </a:solidFill>
                <a:latin typeface="Arimo"/>
                <a:ea typeface="Arimo"/>
                <a:cs typeface="Arimo"/>
                <a:sym typeface="Arimo"/>
              </a:rPr>
              <a:t>, A. A. </a:t>
            </a:r>
            <a:r>
              <a:rPr lang="en-US" sz="1600" i="1" dirty="0" err="1">
                <a:solidFill>
                  <a:srgbClr val="244357"/>
                </a:solidFill>
                <a:latin typeface="Arimo"/>
                <a:ea typeface="Arimo"/>
                <a:cs typeface="Arimo"/>
                <a:sym typeface="Arimo"/>
              </a:rPr>
              <a:t>Voevoda</a:t>
            </a:r>
            <a:r>
              <a:rPr lang="en-US" sz="1600" i="1" dirty="0">
                <a:solidFill>
                  <a:srgbClr val="244357"/>
                </a:solidFill>
                <a:latin typeface="Arimo"/>
                <a:ea typeface="Arimo"/>
                <a:cs typeface="Arimo"/>
                <a:sym typeface="Arimo"/>
              </a:rPr>
              <a:t>, V. M. </a:t>
            </a:r>
            <a:r>
              <a:rPr lang="en-US" sz="1600" i="1" dirty="0" err="1">
                <a:solidFill>
                  <a:srgbClr val="244357"/>
                </a:solidFill>
                <a:latin typeface="Arimo"/>
                <a:ea typeface="Arimo"/>
                <a:cs typeface="Arimo"/>
                <a:sym typeface="Arimo"/>
              </a:rPr>
              <a:t>Patrin</a:t>
            </a:r>
            <a:r>
              <a:rPr lang="en-US" sz="1600" i="1" dirty="0">
                <a:solidFill>
                  <a:srgbClr val="244357"/>
                </a:solidFill>
                <a:latin typeface="Arimo"/>
                <a:ea typeface="Arimo"/>
                <a:cs typeface="Arimo"/>
                <a:sym typeface="Arimo"/>
              </a:rPr>
              <a:t> and M. V. </a:t>
            </a:r>
            <a:r>
              <a:rPr lang="en-US" sz="1600" i="1" dirty="0" err="1">
                <a:solidFill>
                  <a:srgbClr val="244357"/>
                </a:solidFill>
                <a:latin typeface="Arimo"/>
                <a:ea typeface="Arimo"/>
                <a:cs typeface="Arimo"/>
                <a:sym typeface="Arimo"/>
              </a:rPr>
              <a:t>Simakina</a:t>
            </a:r>
            <a:r>
              <a:rPr lang="en-US" sz="1600" i="1" dirty="0">
                <a:solidFill>
                  <a:srgbClr val="244357"/>
                </a:solidFill>
                <a:latin typeface="Arimo"/>
                <a:ea typeface="Arimo"/>
                <a:cs typeface="Arimo"/>
                <a:sym typeface="Arimo"/>
              </a:rPr>
              <a:t>, "The object unknown parameters estimation for the “inverted pendulum — Cart” system in the steady state," 2015 16th International Conference of Young Specialists on Micro/Nanotechnologies and Electron Devices, </a:t>
            </a:r>
            <a:r>
              <a:rPr lang="en-US" sz="1600" i="1" dirty="0" err="1">
                <a:solidFill>
                  <a:srgbClr val="244357"/>
                </a:solidFill>
                <a:latin typeface="Arimo"/>
                <a:ea typeface="Arimo"/>
                <a:cs typeface="Arimo"/>
                <a:sym typeface="Arimo"/>
              </a:rPr>
              <a:t>Erlagol</a:t>
            </a:r>
            <a:r>
              <a:rPr lang="en-US" sz="1600" i="1" dirty="0">
                <a:solidFill>
                  <a:srgbClr val="244357"/>
                </a:solidFill>
                <a:latin typeface="Arimo"/>
                <a:ea typeface="Arimo"/>
                <a:cs typeface="Arimo"/>
                <a:sym typeface="Arimo"/>
              </a:rPr>
              <a:t>, Russia, 2015, pp. 186-188,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10.1109/EDM.2015.7184523.</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S. Jung and S. S. Kim, “Control Experiment of a Wheel-Driven Mobile Inverted Pendulum Using Neural Network,” IEEE Transactions on Control Systems Technology, vol. 16, no. 2. pp. 297–303, 2008.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10.1109/tcst.2007.903396.</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M.-G. Yoon, “Dynamics and stabilization of a spherical inverted pendulum on a wheeled cart,” International Journal of Control, Automation and Systems, vol. 8, no. 6. pp. 1271–1279, 2010.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10.1007/s12555-010-0612-y.</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F. </a:t>
            </a:r>
            <a:r>
              <a:rPr lang="en-US" sz="1600" i="1" dirty="0" err="1">
                <a:solidFill>
                  <a:srgbClr val="244357"/>
                </a:solidFill>
                <a:latin typeface="Arimo"/>
                <a:ea typeface="Arimo"/>
                <a:cs typeface="Arimo"/>
                <a:sym typeface="Arimo"/>
              </a:rPr>
              <a:t>Ünker</a:t>
            </a:r>
            <a:r>
              <a:rPr lang="en-US" sz="1600" i="1" dirty="0">
                <a:solidFill>
                  <a:srgbClr val="244357"/>
                </a:solidFill>
                <a:latin typeface="Arimo"/>
                <a:ea typeface="Arimo"/>
                <a:cs typeface="Arimo"/>
                <a:sym typeface="Arimo"/>
              </a:rPr>
              <a:t>, “Proportional control moment gyroscope for two-wheeled self-balancing robot,” Journal of Vibration and Control, vol. 28, no. 17–18. pp. 2310–2318, 2022.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10.1177/10775463211009988.</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M. S. Mahmoud and M. T. Nasir, “Robust control design of wheeled inverted pendulum assistant robot,” IEEE/CAA Journal of </a:t>
            </a:r>
            <a:r>
              <a:rPr lang="en-US" sz="1600" i="1" dirty="0" err="1">
                <a:solidFill>
                  <a:srgbClr val="244357"/>
                </a:solidFill>
                <a:latin typeface="Arimo"/>
                <a:ea typeface="Arimo"/>
                <a:cs typeface="Arimo"/>
                <a:sym typeface="Arimo"/>
              </a:rPr>
              <a:t>Automatica</a:t>
            </a:r>
            <a:r>
              <a:rPr lang="en-US" sz="1600" i="1" dirty="0">
                <a:solidFill>
                  <a:srgbClr val="244357"/>
                </a:solidFill>
                <a:latin typeface="Arimo"/>
                <a:ea typeface="Arimo"/>
                <a:cs typeface="Arimo"/>
                <a:sym typeface="Arimo"/>
              </a:rPr>
              <a:t> </a:t>
            </a:r>
            <a:r>
              <a:rPr lang="en-US" sz="1600" i="1" dirty="0" err="1">
                <a:solidFill>
                  <a:srgbClr val="244357"/>
                </a:solidFill>
                <a:latin typeface="Arimo"/>
                <a:ea typeface="Arimo"/>
                <a:cs typeface="Arimo"/>
                <a:sym typeface="Arimo"/>
              </a:rPr>
              <a:t>Sinica</a:t>
            </a:r>
            <a:r>
              <a:rPr lang="en-US" sz="1600" i="1" dirty="0">
                <a:solidFill>
                  <a:srgbClr val="244357"/>
                </a:solidFill>
                <a:latin typeface="Arimo"/>
                <a:ea typeface="Arimo"/>
                <a:cs typeface="Arimo"/>
                <a:sym typeface="Arimo"/>
              </a:rPr>
              <a:t>, vol. 4, no. 4. pp. 628–638, 2017. </a:t>
            </a:r>
            <a:r>
              <a:rPr lang="en-US" sz="1600" i="1" dirty="0" err="1">
                <a:solidFill>
                  <a:srgbClr val="244357"/>
                </a:solidFill>
                <a:latin typeface="Arimo"/>
                <a:ea typeface="Arimo"/>
                <a:cs typeface="Arimo"/>
                <a:sym typeface="Arimo"/>
              </a:rPr>
              <a:t>doi</a:t>
            </a:r>
            <a:r>
              <a:rPr lang="en-US" sz="1600" i="1" dirty="0">
                <a:solidFill>
                  <a:srgbClr val="244357"/>
                </a:solidFill>
                <a:latin typeface="Arimo"/>
                <a:ea typeface="Arimo"/>
                <a:cs typeface="Arimo"/>
                <a:sym typeface="Arimo"/>
              </a:rPr>
              <a:t>: 10.1109/jas.2017.7510613.</a:t>
            </a:r>
            <a:endParaRPr sz="1600" i="1" dirty="0">
              <a:solidFill>
                <a:srgbClr val="244357"/>
              </a:solidFill>
              <a:latin typeface="Arimo"/>
              <a:ea typeface="Arimo"/>
              <a:cs typeface="Arimo"/>
              <a:sym typeface="Arimo"/>
            </a:endParaRPr>
          </a:p>
          <a:p>
            <a:pPr marL="1828800" lvl="3" indent="-330200" algn="l" rtl="0">
              <a:lnSpc>
                <a:spcPct val="115000"/>
              </a:lnSpc>
              <a:spcBef>
                <a:spcPts val="0"/>
              </a:spcBef>
              <a:spcAft>
                <a:spcPts val="0"/>
              </a:spcAft>
              <a:buClr>
                <a:srgbClr val="244357"/>
              </a:buClr>
              <a:buSzPts val="1600"/>
              <a:buFont typeface="Arimo"/>
              <a:buChar char="●"/>
            </a:pPr>
            <a:r>
              <a:rPr lang="en-US" sz="1600" i="1" dirty="0">
                <a:solidFill>
                  <a:srgbClr val="244357"/>
                </a:solidFill>
                <a:latin typeface="Arimo"/>
                <a:ea typeface="Arimo"/>
                <a:cs typeface="Arimo"/>
                <a:sym typeface="Arimo"/>
              </a:rPr>
              <a:t>Control of an Inverted Pendulum on a Cart - MATLAB &amp; Simulink. (n.d.). from https://www.mathworks.com/help/mpc/ug/control-of-an-inverted-pendulum-on-a-cart.html </a:t>
            </a:r>
            <a:endParaRPr sz="1600" i="1" dirty="0">
              <a:solidFill>
                <a:srgbClr val="244357"/>
              </a:solidFill>
              <a:latin typeface="Arimo"/>
              <a:ea typeface="Arimo"/>
              <a:cs typeface="Arimo"/>
              <a:sym typeface="Arimo"/>
            </a:endParaRPr>
          </a:p>
        </p:txBody>
      </p:sp>
      <p:pic>
        <p:nvPicPr>
          <p:cNvPr id="118" name="Google Shape;118;p13"/>
          <p:cNvPicPr preferRelativeResize="0"/>
          <p:nvPr/>
        </p:nvPicPr>
        <p:blipFill rotWithShape="1">
          <a:blip r:embed="rId5">
            <a:alphaModFix amt="75000"/>
          </a:blip>
          <a:srcRect/>
          <a:stretch/>
        </p:blipFill>
        <p:spPr>
          <a:xfrm>
            <a:off x="0" y="9301312"/>
            <a:ext cx="1752335" cy="985688"/>
          </a:xfrm>
          <a:prstGeom prst="rect">
            <a:avLst/>
          </a:prstGeom>
          <a:noFill/>
          <a:ln>
            <a:noFill/>
          </a:ln>
        </p:spPr>
      </p:pic>
      <p:pic>
        <p:nvPicPr>
          <p:cNvPr id="2" name="Ani">
            <a:hlinkClick r:id="" action="ppaction://media"/>
            <a:extLst>
              <a:ext uri="{FF2B5EF4-FFF2-40B4-BE49-F238E27FC236}">
                <a16:creationId xmlns:a16="http://schemas.microsoft.com/office/drawing/2014/main" id="{21BC0718-0EE7-57E0-0794-67D8B1CC6AF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429550" y="657203"/>
            <a:ext cx="487363" cy="487363"/>
          </a:xfrm>
          <a:prstGeom prst="rect">
            <a:avLst/>
          </a:prstGeom>
        </p:spPr>
      </p:pic>
      <p:pic>
        <p:nvPicPr>
          <p:cNvPr id="115" name="Google Shape;115;p13"/>
          <p:cNvPicPr preferRelativeResize="0"/>
          <p:nvPr/>
        </p:nvPicPr>
        <p:blipFill rotWithShape="1">
          <a:blip r:embed="rId7">
            <a:alphaModFix/>
          </a:blip>
          <a:srcRect l="1178" t="990" r="2126" b="84570"/>
          <a:stretch/>
        </p:blipFill>
        <p:spPr>
          <a:xfrm>
            <a:off x="0" y="0"/>
            <a:ext cx="18288000" cy="153272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79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TotalTime>
  <Words>879</Words>
  <Application>Microsoft Office PowerPoint</Application>
  <PresentationFormat>Custom</PresentationFormat>
  <Paragraphs>36</Paragraphs>
  <Slides>4</Slides>
  <Notes>4</Notes>
  <HiddenSlides>0</HiddenSlides>
  <MMClips>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Arial</vt:lpstr>
      <vt:lpstr>Roboto Condensed</vt:lpstr>
      <vt:lpstr>Times New Roman</vt:lpstr>
      <vt:lpstr>Roboto</vt:lpstr>
      <vt:lpstr>Calibri</vt:lpstr>
      <vt:lpstr>Arimo</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Vishal Vasisht</dc:creator>
  <cp:lastModifiedBy>Aniruddha Anand Damle (Student)</cp:lastModifiedBy>
  <cp:revision>10</cp:revision>
  <dcterms:created xsi:type="dcterms:W3CDTF">2006-08-16T00:00:00Z</dcterms:created>
  <dcterms:modified xsi:type="dcterms:W3CDTF">2023-02-04T05:13:36Z</dcterms:modified>
</cp:coreProperties>
</file>